
<file path=[Content_Types].xml><?xml version="1.0" encoding="utf-8"?>
<Types xmlns="http://schemas.openxmlformats.org/package/2006/content-types">
  <Default ContentType="image/jpeg" Extension="jpg"/>
  <Default ContentType="application/vnd.openxmlformats-package.relationships+xml" Extension="rels"/>
  <Default ContentType="image/png" Extension="png"/>
  <Default ContentType="application/xml" Extension="xml"/>
  <Default ContentType="image/gif" Extension="gif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1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3.xml"/>
  <Override ContentType="application/vnd.openxmlformats-officedocument.theme+xml" PartName="/ppt/theme/theme2.xml"/>
  <Override ContentType="application/vnd.openxmlformats-officedocument.theme+xml" PartName="/ppt/theme/theme4.xml"/>
  <Override ContentType="application/vnd.openxmlformats-officedocument.theme+xml" PartName="/ppt/theme/theme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16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2.xml"/>
  <Override ContentType="application/vnd.openxmlformats-officedocument.presentationml.slide+xml" PartName="/ppt/slides/slide9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18.xml"/>
  <Override ContentType="application/vnd.openxmlformats-officedocument.presentationml.slide+xml" PartName="/ppt/slides/slide15.xml"/>
  <Override ContentType="application/vnd.openxmlformats-officedocument.presentationml.slide+xml" PartName="/ppt/slides/slide7.xml"/>
  <Override ContentType="application/vnd.openxmlformats-officedocument.presentationml.slide+xml" PartName="/ppt/slides/slide17.xml"/>
  <Override ContentType="application/vnd.openxmlformats-officedocument.presentationml.slide+xml" PartName="/ppt/slides/slide8.xml"/>
  <Override ContentType="application/vnd.openxmlformats-officedocument.presentationml.slide+xml" PartName="/ppt/slides/slide19.xml"/>
  <Override ContentType="application/vnd.openxmlformats-officedocument.presentationml.slide+xml" PartName="/ppt/slides/slide4.xml"/>
  <Override ContentType="application/vnd.openxmlformats-officedocument.presentationml.slide+xml" PartName="/ppt/slides/slide10.xml"/>
  <Override ContentType="application/vnd.openxmlformats-officedocument.presentationml.slide+xml" PartName="/ppt/slides/slide14.xml"/>
  <Override ContentType="application/vnd.openxmlformats-officedocument.presentationml.slide+xml" PartName="/ppt/slides/slide11.xml"/>
  <Override ContentType="application/vnd.openxmlformats-officedocument.presentationml.slide+xml" PartName="/ppt/slides/slide5.xml"/>
  <Override ContentType="application/vnd.openxmlformats-officedocument.presentationml.tableStyles+xml" PartName="/ppt/tableStyle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65" r:id="rId4"/>
    <p:sldMasterId id="214748366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25" Type="http://schemas.openxmlformats.org/officeDocument/2006/relationships/slide" Target="slides/slide19.xml"/><Relationship Id="rId2" Type="http://schemas.openxmlformats.org/officeDocument/2006/relationships/presProps" Target="presProps.xml"/><Relationship Id="rId21" Type="http://schemas.openxmlformats.org/officeDocument/2006/relationships/slide" Target="slides/slide15.xml"/><Relationship Id="rId1" Type="http://schemas.openxmlformats.org/officeDocument/2006/relationships/theme" Target="theme/theme3.xml"/><Relationship Id="rId22" Type="http://schemas.openxmlformats.org/officeDocument/2006/relationships/slide" Target="slides/slide16.xml"/><Relationship Id="rId4" Type="http://schemas.openxmlformats.org/officeDocument/2006/relationships/slideMaster" Target="slideMasters/slideMaster1.xml"/><Relationship Id="rId23" Type="http://schemas.openxmlformats.org/officeDocument/2006/relationships/slide" Target="slides/slide17.xml"/><Relationship Id="rId3" Type="http://schemas.openxmlformats.org/officeDocument/2006/relationships/tableStyles" Target="tableStyles.xml"/><Relationship Id="rId24" Type="http://schemas.openxmlformats.org/officeDocument/2006/relationships/slide" Target="slides/slide18.xml"/><Relationship Id="rId20" Type="http://schemas.openxmlformats.org/officeDocument/2006/relationships/slide" Target="slides/slide14.xml"/><Relationship Id="rId9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8" Type="http://schemas.openxmlformats.org/officeDocument/2006/relationships/slide" Target="slides/slide2.xml"/><Relationship Id="rId7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794" y="685800"/>
            <a:ext cx="60941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a finish line – th start is the topic of this talk.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a way, running and computers are how I remember her and I how I feel connected to her.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this talk isn’t even really about the fact that it was the sixties, or that my Mum was working in tech so long ago, or that she was a pioneer, or about feminism.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It’s about that moment in the kitchen, when she was sitting with her friend.</a:t>
            </a:r>
          </a:p>
        </p:txBody>
      </p:sp>
      <p:sp>
        <p:nvSpPr>
          <p:cNvPr id="175" name="Shape 175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794" y="685800"/>
            <a:ext cx="60941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 mum and I started our careers at the same age – at 19.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Windows 98 was still a thing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56 K Dialup was standard in Germany, where I was living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CELLPHONES!</a:t>
            </a:r>
          </a:p>
          <a:p>
            <a:pPr indent="-7619" lvl="0" marL="457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619" lvl="0" marL="457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619" lvl="0" marL="457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was 19 and started building websites professionally, working for a startup in my city, doing front end developing and design.</a:t>
            </a:r>
          </a:p>
          <a:p>
            <a:pPr indent="-7619" lvl="0" marL="457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619" lvl="0" marL="4572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this isn’t really about me, or what technology was capable of when I first got started in tech.</a:t>
            </a:r>
          </a:p>
          <a:p>
            <a:pPr indent="-7619" lvl="0" marL="4572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619" lvl="0" marL="4572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It’s about what happened 30 years earlier, in 1969.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Shape 187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794" y="685800"/>
            <a:ext cx="60941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many people here were working in 1969?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person on the moon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Sesame Street Broadcast for 1</a:t>
            </a:r>
            <a:r>
              <a:rPr b="0" baseline="3000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b="0" baseline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time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message sent over ARPAnet</a:t>
            </a:r>
          </a:p>
          <a:p>
            <a:pPr indent="-7619" lvl="0" marL="4572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619" lvl="0" marL="4572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you tell it’s 1969?</a:t>
            </a:r>
          </a:p>
          <a:p>
            <a:pPr indent="-7619" lvl="0" marL="4572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619" lvl="0" marL="4572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Graduating from high school, and maybe like you, didn’t want to be a nurse or a secretary. IN Britain.</a:t>
            </a:r>
          </a:p>
          <a:p>
            <a:pPr indent="-7619" lvl="0" marL="4572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619" lvl="0" marL="457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1969, when my mum was 19 years old and looking for a job, she sat in her kitchen with a friend sifting through the want ads, and came upon an ad that would change the future.  </a:t>
            </a:r>
          </a:p>
        </p:txBody>
      </p:sp>
      <p:sp>
        <p:nvSpPr>
          <p:cNvPr id="198" name="Shape 198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794" y="685800"/>
            <a:ext cx="60941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619" lvl="0" marL="4572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1969 my mum became a computer operator, maintaining and servicing computers for the Sellotape Company – Scotch tape of britain.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 is my mum’s official letter of reference from Sellotape products limited, in 1969.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my mum passed away, she left a cache of documents, including her complete resume – an amazing find.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many of you have seen an IBM 360? Raise hands!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Shape 205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794" y="685800"/>
            <a:ext cx="60941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baseline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This, in fact, is a IBM 360/30, one of the computers my mum worked on in 1969. 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baseline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had the amazing speed of 1MhZ and anywhere from 32KB to 1 MB of RAM, which was enough, at the time, to power a whole shipping company.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baseline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 child I was proud of the fact that my mum was in charge of maintaining the machine.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Printer Paper – debugging into the night. 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Worked for Sellotape, Parker Pen, and even a small company called Industrial Business Machines – I.B.M.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because she responded to the ad.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Shape 216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794" y="685800"/>
            <a:ext cx="60941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talk isn’t really about my mum, or about working in tech, or facing gender inequality, or about being a runner.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It’s about you can’t let the things you don’t know define who you are and what you are capable of.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It’s about how the risks you take today can define the trajectory of your life.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Shape 223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794" y="685800"/>
            <a:ext cx="60941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also find me on Lanyrd under my name.</a:t>
            </a:r>
          </a:p>
        </p:txBody>
      </p:sp>
      <p:sp>
        <p:nvSpPr>
          <p:cNvPr id="229" name="Shape 229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2" Type="http://schemas.openxmlformats.org/officeDocument/2006/relationships/image" Target="../media/image03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0" name="Shape 10"/>
          <p:cNvSpPr txBox="1"/>
          <p:nvPr>
            <p:ph idx="1" type="subTitle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0" type="dt"/>
          </p:nvPr>
        </p:nvSpPr>
        <p:spPr>
          <a:xfrm>
            <a:off x="6115451" y="4836320"/>
            <a:ext cx="1047299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r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11" type="ftr"/>
          </p:nvPr>
        </p:nvSpPr>
        <p:spPr>
          <a:xfrm>
            <a:off x="906863" y="4836320"/>
            <a:ext cx="4979999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7373078" y="4836320"/>
            <a:ext cx="8574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4698082" y="1371600"/>
            <a:ext cx="3532500" cy="3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57" name="Shape 57"/>
          <p:cNvSpPr txBox="1"/>
          <p:nvPr>
            <p:ph idx="2" type="body"/>
          </p:nvPr>
        </p:nvSpPr>
        <p:spPr>
          <a:xfrm>
            <a:off x="925200" y="1371600"/>
            <a:ext cx="3532500" cy="3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58" name="Shape 58"/>
          <p:cNvSpPr txBox="1"/>
          <p:nvPr>
            <p:ph type="title"/>
          </p:nvPr>
        </p:nvSpPr>
        <p:spPr>
          <a:xfrm>
            <a:off x="913448" y="205978"/>
            <a:ext cx="7316999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rt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idx="10" type="dt"/>
          </p:nvPr>
        </p:nvSpPr>
        <p:spPr>
          <a:xfrm>
            <a:off x="6115451" y="4836320"/>
            <a:ext cx="1047299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r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1" name="Shape 61"/>
          <p:cNvSpPr txBox="1"/>
          <p:nvPr>
            <p:ph idx="11" type="ftr"/>
          </p:nvPr>
        </p:nvSpPr>
        <p:spPr>
          <a:xfrm>
            <a:off x="906863" y="4836320"/>
            <a:ext cx="4979999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7373078" y="4836320"/>
            <a:ext cx="8574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4697763" y="2057400"/>
            <a:ext cx="3532800" cy="25718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697763" y="1371599"/>
            <a:ext cx="3532800" cy="628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rtl="0">
              <a:spcBef>
                <a:spcPts val="0"/>
              </a:spcBef>
              <a:buClr>
                <a:schemeClr val="accent2"/>
              </a:buClr>
              <a:buFont typeface="Calibri"/>
              <a:buNone/>
              <a:defRPr/>
            </a:lvl1pPr>
            <a:lvl2pPr indent="0" marL="342900" rtl="0">
              <a:spcBef>
                <a:spcPts val="0"/>
              </a:spcBef>
              <a:buFont typeface="Calibri"/>
              <a:buNone/>
              <a:defRPr/>
            </a:lvl2pPr>
            <a:lvl3pPr indent="0" marL="685800" rtl="0">
              <a:spcBef>
                <a:spcPts val="0"/>
              </a:spcBef>
              <a:buFont typeface="Calibri"/>
              <a:buNone/>
              <a:defRPr/>
            </a:lvl3pPr>
            <a:lvl4pPr indent="0" marL="1028700" rtl="0">
              <a:spcBef>
                <a:spcPts val="0"/>
              </a:spcBef>
              <a:buFont typeface="Calibri"/>
              <a:buNone/>
              <a:defRPr/>
            </a:lvl4pPr>
            <a:lvl5pPr indent="0" marL="1371600" rtl="0">
              <a:spcBef>
                <a:spcPts val="0"/>
              </a:spcBef>
              <a:buFont typeface="Calibri"/>
              <a:buNone/>
              <a:defRPr/>
            </a:lvl5pPr>
            <a:lvl6pPr indent="0" marL="1714500" rtl="0">
              <a:spcBef>
                <a:spcPts val="0"/>
              </a:spcBef>
              <a:buFont typeface="Calibri"/>
              <a:buNone/>
              <a:defRPr/>
            </a:lvl6pPr>
            <a:lvl7pPr indent="0" marL="2057400" rtl="0">
              <a:spcBef>
                <a:spcPts val="0"/>
              </a:spcBef>
              <a:buFont typeface="Calibri"/>
              <a:buNone/>
              <a:defRPr/>
            </a:lvl7pPr>
            <a:lvl8pPr indent="0" marL="2400300" rtl="0">
              <a:spcBef>
                <a:spcPts val="0"/>
              </a:spcBef>
              <a:buFont typeface="Calibri"/>
              <a:buNone/>
              <a:defRPr/>
            </a:lvl8pPr>
            <a:lvl9pPr indent="0" marL="27432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3" type="body"/>
          </p:nvPr>
        </p:nvSpPr>
        <p:spPr>
          <a:xfrm>
            <a:off x="913448" y="2057400"/>
            <a:ext cx="3532800" cy="25718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4" type="body"/>
          </p:nvPr>
        </p:nvSpPr>
        <p:spPr>
          <a:xfrm>
            <a:off x="913448" y="1371599"/>
            <a:ext cx="3532800" cy="628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rtl="0">
              <a:spcBef>
                <a:spcPts val="0"/>
              </a:spcBef>
              <a:buClr>
                <a:schemeClr val="accent2"/>
              </a:buClr>
              <a:buFont typeface="Calibri"/>
              <a:buNone/>
              <a:defRPr/>
            </a:lvl1pPr>
            <a:lvl2pPr indent="0" marL="342900" rtl="0">
              <a:spcBef>
                <a:spcPts val="0"/>
              </a:spcBef>
              <a:buFont typeface="Calibri"/>
              <a:buNone/>
              <a:defRPr/>
            </a:lvl2pPr>
            <a:lvl3pPr indent="0" marL="685800" rtl="0">
              <a:spcBef>
                <a:spcPts val="0"/>
              </a:spcBef>
              <a:buFont typeface="Calibri"/>
              <a:buNone/>
              <a:defRPr/>
            </a:lvl3pPr>
            <a:lvl4pPr indent="0" marL="1028700" rtl="0">
              <a:spcBef>
                <a:spcPts val="0"/>
              </a:spcBef>
              <a:buFont typeface="Calibri"/>
              <a:buNone/>
              <a:defRPr/>
            </a:lvl4pPr>
            <a:lvl5pPr indent="0" marL="1371600" rtl="0">
              <a:spcBef>
                <a:spcPts val="0"/>
              </a:spcBef>
              <a:buFont typeface="Calibri"/>
              <a:buNone/>
              <a:defRPr/>
            </a:lvl5pPr>
            <a:lvl6pPr indent="0" marL="1714500" rtl="0">
              <a:spcBef>
                <a:spcPts val="0"/>
              </a:spcBef>
              <a:buFont typeface="Calibri"/>
              <a:buNone/>
              <a:defRPr/>
            </a:lvl6pPr>
            <a:lvl7pPr indent="0" marL="2057400" rtl="0">
              <a:spcBef>
                <a:spcPts val="0"/>
              </a:spcBef>
              <a:buFont typeface="Calibri"/>
              <a:buNone/>
              <a:defRPr/>
            </a:lvl7pPr>
            <a:lvl8pPr indent="0" marL="2400300" rtl="0">
              <a:spcBef>
                <a:spcPts val="0"/>
              </a:spcBef>
              <a:buFont typeface="Calibri"/>
              <a:buNone/>
              <a:defRPr/>
            </a:lvl8pPr>
            <a:lvl9pPr indent="0" marL="27432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67" name="Shape 67"/>
          <p:cNvSpPr txBox="1"/>
          <p:nvPr>
            <p:ph type="title"/>
          </p:nvPr>
        </p:nvSpPr>
        <p:spPr>
          <a:xfrm>
            <a:off x="913448" y="205978"/>
            <a:ext cx="7316999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idx="10" type="dt"/>
          </p:nvPr>
        </p:nvSpPr>
        <p:spPr>
          <a:xfrm>
            <a:off x="6115451" y="4836320"/>
            <a:ext cx="1047299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r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906863" y="4836320"/>
            <a:ext cx="4979999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7373078" y="4836320"/>
            <a:ext cx="8574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2" name="Shape 72"/>
          <p:cNvSpPr txBox="1"/>
          <p:nvPr>
            <p:ph type="title"/>
          </p:nvPr>
        </p:nvSpPr>
        <p:spPr>
          <a:xfrm>
            <a:off x="913448" y="205978"/>
            <a:ext cx="7316999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rt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10" type="dt"/>
          </p:nvPr>
        </p:nvSpPr>
        <p:spPr>
          <a:xfrm>
            <a:off x="6115451" y="4836320"/>
            <a:ext cx="1047299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r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5" name="Shape 75"/>
          <p:cNvSpPr txBox="1"/>
          <p:nvPr>
            <p:ph idx="11" type="ftr"/>
          </p:nvPr>
        </p:nvSpPr>
        <p:spPr>
          <a:xfrm>
            <a:off x="906863" y="4836320"/>
            <a:ext cx="4979999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7373078" y="4836320"/>
            <a:ext cx="8574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0" y="0"/>
            <a:ext cx="3886200" cy="5143499"/>
          </a:xfrm>
          <a:prstGeom prst="rect">
            <a:avLst/>
          </a:prstGeom>
          <a:gradFill>
            <a:gsLst>
              <a:gs pos="0">
                <a:srgbClr val="D8D8D8"/>
              </a:gs>
              <a:gs pos="100000">
                <a:srgbClr val="FFFFFF">
                  <a:alpha val="88627"/>
                </a:srgbClr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Shape 79"/>
          <p:cNvSpPr txBox="1"/>
          <p:nvPr>
            <p:ph idx="10" type="dt"/>
          </p:nvPr>
        </p:nvSpPr>
        <p:spPr>
          <a:xfrm>
            <a:off x="6115451" y="4836320"/>
            <a:ext cx="1047299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r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0" name="Shape 80"/>
          <p:cNvSpPr txBox="1"/>
          <p:nvPr>
            <p:ph idx="11" type="ftr"/>
          </p:nvPr>
        </p:nvSpPr>
        <p:spPr>
          <a:xfrm>
            <a:off x="906863" y="4836320"/>
            <a:ext cx="4979999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7373078" y="4836320"/>
            <a:ext cx="8574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4400506" y="514350"/>
            <a:ext cx="42302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83" name="Shape 83"/>
          <p:cNvSpPr txBox="1"/>
          <p:nvPr>
            <p:ph idx="2" type="body"/>
          </p:nvPr>
        </p:nvSpPr>
        <p:spPr>
          <a:xfrm>
            <a:off x="513293" y="3028950"/>
            <a:ext cx="2915400" cy="16001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marL="0" rtl="0">
              <a:spcBef>
                <a:spcPts val="0"/>
              </a:spcBef>
              <a:buFont typeface="Calibri"/>
              <a:buNone/>
              <a:defRPr/>
            </a:lvl1pPr>
            <a:lvl2pPr indent="0" marL="342900" rtl="0">
              <a:spcBef>
                <a:spcPts val="0"/>
              </a:spcBef>
              <a:buFont typeface="Calibri"/>
              <a:buNone/>
              <a:defRPr/>
            </a:lvl2pPr>
            <a:lvl3pPr indent="0" marL="685800" rtl="0">
              <a:spcBef>
                <a:spcPts val="0"/>
              </a:spcBef>
              <a:buFont typeface="Calibri"/>
              <a:buNone/>
              <a:defRPr/>
            </a:lvl3pPr>
            <a:lvl4pPr indent="0" marL="1028700" rtl="0">
              <a:spcBef>
                <a:spcPts val="0"/>
              </a:spcBef>
              <a:buFont typeface="Calibri"/>
              <a:buNone/>
              <a:defRPr/>
            </a:lvl4pPr>
            <a:lvl5pPr indent="0" marL="1371600" rtl="0">
              <a:spcBef>
                <a:spcPts val="0"/>
              </a:spcBef>
              <a:buFont typeface="Calibri"/>
              <a:buNone/>
              <a:defRPr/>
            </a:lvl5pPr>
            <a:lvl6pPr indent="0" marL="1714500" rtl="0">
              <a:spcBef>
                <a:spcPts val="0"/>
              </a:spcBef>
              <a:buFont typeface="Calibri"/>
              <a:buNone/>
              <a:defRPr/>
            </a:lvl6pPr>
            <a:lvl7pPr indent="0" marL="2057400" rtl="0">
              <a:spcBef>
                <a:spcPts val="0"/>
              </a:spcBef>
              <a:buFont typeface="Calibri"/>
              <a:buNone/>
              <a:defRPr/>
            </a:lvl7pPr>
            <a:lvl8pPr indent="0" marL="2400300" rtl="0">
              <a:spcBef>
                <a:spcPts val="0"/>
              </a:spcBef>
              <a:buFont typeface="Calibri"/>
              <a:buNone/>
              <a:defRPr/>
            </a:lvl8pPr>
            <a:lvl9pPr indent="0" marL="27432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84" name="Shape 84"/>
          <p:cNvSpPr txBox="1"/>
          <p:nvPr>
            <p:ph type="title"/>
          </p:nvPr>
        </p:nvSpPr>
        <p:spPr>
          <a:xfrm>
            <a:off x="513293" y="514350"/>
            <a:ext cx="2915400" cy="24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icture with Ca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0" y="0"/>
            <a:ext cx="3886200" cy="5143499"/>
          </a:xfrm>
          <a:prstGeom prst="rect">
            <a:avLst/>
          </a:prstGeom>
          <a:gradFill>
            <a:gsLst>
              <a:gs pos="0">
                <a:srgbClr val="D8D8D8"/>
              </a:gs>
              <a:gs pos="100000">
                <a:srgbClr val="FFFFFF">
                  <a:alpha val="88627"/>
                </a:srgbClr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Shape 87"/>
          <p:cNvSpPr txBox="1"/>
          <p:nvPr>
            <p:ph idx="10" type="dt"/>
          </p:nvPr>
        </p:nvSpPr>
        <p:spPr>
          <a:xfrm>
            <a:off x="6115451" y="4836320"/>
            <a:ext cx="1047299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r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8" name="Shape 88"/>
          <p:cNvSpPr txBox="1"/>
          <p:nvPr>
            <p:ph idx="11" type="ftr"/>
          </p:nvPr>
        </p:nvSpPr>
        <p:spPr>
          <a:xfrm>
            <a:off x="906863" y="4836320"/>
            <a:ext cx="4979999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7373078" y="4836320"/>
            <a:ext cx="8574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0" name="Shape 90"/>
          <p:cNvSpPr/>
          <p:nvPr>
            <p:ph idx="2" type="pic"/>
          </p:nvPr>
        </p:nvSpPr>
        <p:spPr>
          <a:xfrm>
            <a:off x="4400505" y="514350"/>
            <a:ext cx="4230299" cy="4114800"/>
          </a:xfrm>
          <a:prstGeom prst="rect">
            <a:avLst/>
          </a:prstGeom>
          <a:solidFill>
            <a:srgbClr val="F2F2F2"/>
          </a:solidFill>
          <a:ln cap="flat" w="9525">
            <a:solidFill>
              <a:srgbClr val="BFBFBF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513293" y="3028950"/>
            <a:ext cx="2915400" cy="16001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marL="0" rtl="0">
              <a:spcBef>
                <a:spcPts val="0"/>
              </a:spcBef>
              <a:buFont typeface="Calibri"/>
              <a:buNone/>
              <a:defRPr/>
            </a:lvl1pPr>
            <a:lvl2pPr indent="0" marL="342900" rtl="0">
              <a:spcBef>
                <a:spcPts val="0"/>
              </a:spcBef>
              <a:buFont typeface="Calibri"/>
              <a:buNone/>
              <a:defRPr/>
            </a:lvl2pPr>
            <a:lvl3pPr indent="0" marL="685800" rtl="0">
              <a:spcBef>
                <a:spcPts val="0"/>
              </a:spcBef>
              <a:buFont typeface="Calibri"/>
              <a:buNone/>
              <a:defRPr/>
            </a:lvl3pPr>
            <a:lvl4pPr indent="0" marL="1028700" rtl="0">
              <a:spcBef>
                <a:spcPts val="0"/>
              </a:spcBef>
              <a:buFont typeface="Calibri"/>
              <a:buNone/>
              <a:defRPr/>
            </a:lvl4pPr>
            <a:lvl5pPr indent="0" marL="1371600" rtl="0">
              <a:spcBef>
                <a:spcPts val="0"/>
              </a:spcBef>
              <a:buFont typeface="Calibri"/>
              <a:buNone/>
              <a:defRPr/>
            </a:lvl5pPr>
            <a:lvl6pPr indent="0" marL="1714500" rtl="0">
              <a:spcBef>
                <a:spcPts val="0"/>
              </a:spcBef>
              <a:buFont typeface="Calibri"/>
              <a:buNone/>
              <a:defRPr/>
            </a:lvl6pPr>
            <a:lvl7pPr indent="0" marL="2057400" rtl="0">
              <a:spcBef>
                <a:spcPts val="0"/>
              </a:spcBef>
              <a:buFont typeface="Calibri"/>
              <a:buNone/>
              <a:defRPr/>
            </a:lvl7pPr>
            <a:lvl8pPr indent="0" marL="2400300" rtl="0">
              <a:spcBef>
                <a:spcPts val="0"/>
              </a:spcBef>
              <a:buFont typeface="Calibri"/>
              <a:buNone/>
              <a:defRPr/>
            </a:lvl8pPr>
            <a:lvl9pPr indent="0" marL="27432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92" name="Shape 92"/>
          <p:cNvSpPr txBox="1"/>
          <p:nvPr>
            <p:ph type="title"/>
          </p:nvPr>
        </p:nvSpPr>
        <p:spPr>
          <a:xfrm>
            <a:off x="513293" y="514350"/>
            <a:ext cx="2915400" cy="24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0" type="dt"/>
          </p:nvPr>
        </p:nvSpPr>
        <p:spPr>
          <a:xfrm>
            <a:off x="6115451" y="4836320"/>
            <a:ext cx="1047299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r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95" name="Shape 95"/>
          <p:cNvSpPr txBox="1"/>
          <p:nvPr>
            <p:ph idx="11" type="ftr"/>
          </p:nvPr>
        </p:nvSpPr>
        <p:spPr>
          <a:xfrm>
            <a:off x="906863" y="4836320"/>
            <a:ext cx="4979999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7373078" y="4836320"/>
            <a:ext cx="8574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 rot="5400000">
            <a:off x="2943353" y="-658199"/>
            <a:ext cx="3257400" cy="73169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98" name="Shape 98"/>
          <p:cNvSpPr txBox="1"/>
          <p:nvPr>
            <p:ph type="title"/>
          </p:nvPr>
        </p:nvSpPr>
        <p:spPr>
          <a:xfrm>
            <a:off x="913448" y="205978"/>
            <a:ext cx="7316999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rt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idx="10" type="dt"/>
          </p:nvPr>
        </p:nvSpPr>
        <p:spPr>
          <a:xfrm>
            <a:off x="6115451" y="4836320"/>
            <a:ext cx="1047299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r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01" name="Shape 101"/>
          <p:cNvSpPr txBox="1"/>
          <p:nvPr>
            <p:ph idx="11" type="ftr"/>
          </p:nvPr>
        </p:nvSpPr>
        <p:spPr>
          <a:xfrm>
            <a:off x="906863" y="4836320"/>
            <a:ext cx="4979999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7373078" y="4836320"/>
            <a:ext cx="8574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 rot="5400000">
            <a:off x="1637849" y="-210000"/>
            <a:ext cx="4114800" cy="55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4" name="Shape 104"/>
          <p:cNvSpPr txBox="1"/>
          <p:nvPr>
            <p:ph type="title"/>
          </p:nvPr>
        </p:nvSpPr>
        <p:spPr>
          <a:xfrm rot="5400000">
            <a:off x="5372603" y="1771200"/>
            <a:ext cx="4114800" cy="1601099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rt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1" type="body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2" type="body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idx="10" type="dt"/>
          </p:nvPr>
        </p:nvSpPr>
        <p:spPr>
          <a:xfrm>
            <a:off x="6115451" y="4836320"/>
            <a:ext cx="1047299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r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1" type="ftr"/>
          </p:nvPr>
        </p:nvSpPr>
        <p:spPr>
          <a:xfrm>
            <a:off x="906863" y="4836320"/>
            <a:ext cx="4979999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7373078" y="4836320"/>
            <a:ext cx="8574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913448" y="1371600"/>
            <a:ext cx="7316999" cy="3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type="title"/>
          </p:nvPr>
        </p:nvSpPr>
        <p:spPr>
          <a:xfrm>
            <a:off x="913448" y="205978"/>
            <a:ext cx="7316999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rt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55973" y="0"/>
            <a:ext cx="9144000" cy="51434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" name="Shape 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973" y="0"/>
            <a:ext cx="79458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Shape 44"/>
          <p:cNvSpPr txBox="1"/>
          <p:nvPr>
            <p:ph idx="1" type="subTitle"/>
          </p:nvPr>
        </p:nvSpPr>
        <p:spPr>
          <a:xfrm>
            <a:off x="913448" y="3771900"/>
            <a:ext cx="5888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/>
            </a:lvl1pPr>
            <a:lvl2pPr indent="0" marL="342900" marR="0" rtl="0" algn="ctr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/>
            </a:lvl2pPr>
            <a:lvl3pPr indent="0" marL="685800" marR="0" rtl="0" algn="ctr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/>
            </a:lvl3pPr>
            <a:lvl4pPr indent="0" marL="1028700" marR="0" rtl="0" algn="ctr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/>
            </a:lvl4pPr>
            <a:lvl5pPr indent="0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/>
            </a:lvl5pPr>
            <a:lvl6pPr indent="0" marL="1714500" marR="0" rtl="0" algn="ctr">
              <a:spcBef>
                <a:spcPts val="500"/>
              </a:spcBef>
              <a:buClr>
                <a:schemeClr val="accent1"/>
              </a:buClr>
              <a:buFont typeface="Arial"/>
              <a:buNone/>
              <a:defRPr/>
            </a:lvl6pPr>
            <a:lvl7pPr indent="0" marL="2057400" marR="0" rtl="0" algn="ctr">
              <a:spcBef>
                <a:spcPts val="500"/>
              </a:spcBef>
              <a:buClr>
                <a:schemeClr val="accent1"/>
              </a:buClr>
              <a:buFont typeface="Arial"/>
              <a:buNone/>
              <a:defRPr/>
            </a:lvl7pPr>
            <a:lvl8pPr indent="0" marL="2400300" marR="0" rtl="0" algn="ctr">
              <a:spcBef>
                <a:spcPts val="500"/>
              </a:spcBef>
              <a:buClr>
                <a:schemeClr val="accent1"/>
              </a:buClr>
              <a:buFont typeface="Arial"/>
              <a:buNone/>
              <a:defRPr/>
            </a:lvl8pPr>
            <a:lvl9pPr indent="0" marL="2743200" marR="0" rtl="0" algn="ctr">
              <a:spcBef>
                <a:spcPts val="500"/>
              </a:spcBef>
              <a:buClr>
                <a:schemeClr val="accent1"/>
              </a:buClr>
              <a:buFont typeface="Arial"/>
              <a:buNone/>
              <a:defRPr/>
            </a:lvl9pPr>
          </a:lstStyle>
          <a:p/>
        </p:txBody>
      </p:sp>
      <p:sp>
        <p:nvSpPr>
          <p:cNvPr id="45" name="Shape 45"/>
          <p:cNvSpPr txBox="1"/>
          <p:nvPr>
            <p:ph type="ctrTitle"/>
          </p:nvPr>
        </p:nvSpPr>
        <p:spPr>
          <a:xfrm>
            <a:off x="913447" y="1371599"/>
            <a:ext cx="73169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marL="0" marR="0" rt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Calibri"/>
              <a:buNone/>
              <a:defRPr/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0" type="dt"/>
          </p:nvPr>
        </p:nvSpPr>
        <p:spPr>
          <a:xfrm>
            <a:off x="6115451" y="4836320"/>
            <a:ext cx="1047299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r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1" type="ftr"/>
          </p:nvPr>
        </p:nvSpPr>
        <p:spPr>
          <a:xfrm>
            <a:off x="906863" y="4836320"/>
            <a:ext cx="4979999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spcBef>
                <a:spcPts val="0"/>
              </a:spcBef>
              <a:defRPr/>
            </a:lvl1pPr>
            <a:lvl2pPr indent="0" marL="342900" marR="0" rtl="0" algn="l">
              <a:spcBef>
                <a:spcPts val="0"/>
              </a:spcBef>
              <a:defRPr/>
            </a:lvl2pPr>
            <a:lvl3pPr indent="0" marL="685800" marR="0" rtl="0" algn="l">
              <a:spcBef>
                <a:spcPts val="0"/>
              </a:spcBef>
              <a:defRPr/>
            </a:lvl3pPr>
            <a:lvl4pPr indent="0" marL="1028700" marR="0" rtl="0" algn="l">
              <a:spcBef>
                <a:spcPts val="0"/>
              </a:spcBef>
              <a:defRPr/>
            </a:lvl4pPr>
            <a:lvl5pPr indent="0" marL="1371600" marR="0" rtl="0" algn="l">
              <a:spcBef>
                <a:spcPts val="0"/>
              </a:spcBef>
              <a:defRPr/>
            </a:lvl5pPr>
            <a:lvl6pPr indent="0" marL="1714500" marR="0" rtl="0" algn="l">
              <a:spcBef>
                <a:spcPts val="0"/>
              </a:spcBef>
              <a:defRPr/>
            </a:lvl6pPr>
            <a:lvl7pPr indent="0" marL="2057400" marR="0" rtl="0" algn="l">
              <a:spcBef>
                <a:spcPts val="0"/>
              </a:spcBef>
              <a:defRPr/>
            </a:lvl7pPr>
            <a:lvl8pPr indent="0" marL="2400300" marR="0" rtl="0" algn="l">
              <a:spcBef>
                <a:spcPts val="0"/>
              </a:spcBef>
              <a:defRPr/>
            </a:lvl8pPr>
            <a:lvl9pPr indent="0" marL="27432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7373078" y="4836320"/>
            <a:ext cx="8574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910099" y="514350"/>
            <a:ext cx="5891399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marL="0" rtl="0">
              <a:spcBef>
                <a:spcPts val="0"/>
              </a:spcBef>
              <a:buClr>
                <a:schemeClr val="dk2"/>
              </a:buClr>
              <a:buFont typeface="Calibri"/>
              <a:buNone/>
              <a:defRPr/>
            </a:lvl1pPr>
            <a:lvl2pPr indent="0" marL="3429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2pPr>
            <a:lvl3pPr indent="0" marL="6858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3pPr>
            <a:lvl4pPr indent="0" marL="10287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4pPr>
            <a:lvl5pPr indent="0" marL="13716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5pPr>
            <a:lvl6pPr indent="0" marL="17145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indent="0" marL="20574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indent="0" marL="24003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indent="0" marL="27432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/>
        </p:txBody>
      </p:sp>
      <p:sp>
        <p:nvSpPr>
          <p:cNvPr id="51" name="Shape 51"/>
          <p:cNvSpPr txBox="1"/>
          <p:nvPr>
            <p:ph type="title"/>
          </p:nvPr>
        </p:nvSpPr>
        <p:spPr>
          <a:xfrm>
            <a:off x="913448" y="2571750"/>
            <a:ext cx="7316999" cy="17718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7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7.xml"/><Relationship Id="rId3" Type="http://schemas.openxmlformats.org/officeDocument/2006/relationships/slideLayout" Target="../slideLayouts/slideLayout9.xml"/><Relationship Id="rId9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chemeClr val="lt1"/>
            </a:gs>
            <a:gs pos="100000">
              <a:srgbClr val="94949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idx="10" type="dt"/>
          </p:nvPr>
        </p:nvSpPr>
        <p:spPr>
          <a:xfrm>
            <a:off x="6115451" y="4836320"/>
            <a:ext cx="1047299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r">
              <a:spcBef>
                <a:spcPts val="0"/>
              </a:spcBef>
              <a:buSzPct val="100000"/>
              <a:defRPr sz="1100"/>
            </a:lvl1pPr>
            <a:lvl2pPr indent="0" marL="342900" marR="0" rtl="0" algn="l">
              <a:spcBef>
                <a:spcPts val="0"/>
              </a:spcBef>
              <a:buSzPct val="100000"/>
              <a:defRPr sz="1100"/>
            </a:lvl2pPr>
            <a:lvl3pPr indent="0" marL="685800" marR="0" rtl="0" algn="l">
              <a:spcBef>
                <a:spcPts val="0"/>
              </a:spcBef>
              <a:buSzPct val="100000"/>
              <a:defRPr sz="1100"/>
            </a:lvl3pPr>
            <a:lvl4pPr indent="0" marL="1028700" marR="0" rtl="0" algn="l">
              <a:spcBef>
                <a:spcPts val="0"/>
              </a:spcBef>
              <a:buSzPct val="100000"/>
              <a:defRPr sz="1100"/>
            </a:lvl4pPr>
            <a:lvl5pPr indent="0" marL="1371600" marR="0" rtl="0" algn="l">
              <a:spcBef>
                <a:spcPts val="0"/>
              </a:spcBef>
              <a:buSzPct val="100000"/>
              <a:defRPr sz="1100"/>
            </a:lvl5pPr>
            <a:lvl6pPr indent="0" marL="1714500" marR="0" rtl="0" algn="l">
              <a:spcBef>
                <a:spcPts val="0"/>
              </a:spcBef>
              <a:buSzPct val="100000"/>
              <a:defRPr sz="1100"/>
            </a:lvl6pPr>
            <a:lvl7pPr indent="0" marL="2057400" marR="0" rtl="0" algn="l">
              <a:spcBef>
                <a:spcPts val="0"/>
              </a:spcBef>
              <a:buSzPct val="100000"/>
              <a:defRPr sz="1100"/>
            </a:lvl7pPr>
            <a:lvl8pPr indent="0" marL="2400300" marR="0" rtl="0" algn="l">
              <a:spcBef>
                <a:spcPts val="0"/>
              </a:spcBef>
              <a:buSzPct val="100000"/>
              <a:defRPr sz="1100"/>
            </a:lvl8pPr>
            <a:lvl9pPr indent="0" marL="2743200" marR="0" rtl="0" algn="l">
              <a:spcBef>
                <a:spcPts val="0"/>
              </a:spcBef>
              <a:buSzPct val="100000"/>
              <a:defRPr sz="1100"/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906863" y="4836320"/>
            <a:ext cx="4979999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spcBef>
                <a:spcPts val="0"/>
              </a:spcBef>
              <a:buSzPct val="100000"/>
              <a:defRPr sz="1100"/>
            </a:lvl1pPr>
            <a:lvl2pPr indent="0" marL="342900" marR="0" rtl="0" algn="l">
              <a:spcBef>
                <a:spcPts val="0"/>
              </a:spcBef>
              <a:buSzPct val="100000"/>
              <a:defRPr sz="1100"/>
            </a:lvl2pPr>
            <a:lvl3pPr indent="0" marL="685800" marR="0" rtl="0" algn="l">
              <a:spcBef>
                <a:spcPts val="0"/>
              </a:spcBef>
              <a:buSzPct val="100000"/>
              <a:defRPr sz="1100"/>
            </a:lvl3pPr>
            <a:lvl4pPr indent="0" marL="1028700" marR="0" rtl="0" algn="l">
              <a:spcBef>
                <a:spcPts val="0"/>
              </a:spcBef>
              <a:buSzPct val="100000"/>
              <a:defRPr sz="1100"/>
            </a:lvl4pPr>
            <a:lvl5pPr indent="0" marL="1371600" marR="0" rtl="0" algn="l">
              <a:spcBef>
                <a:spcPts val="0"/>
              </a:spcBef>
              <a:buSzPct val="100000"/>
              <a:defRPr sz="1100"/>
            </a:lvl5pPr>
            <a:lvl6pPr indent="0" marL="1714500" marR="0" rtl="0" algn="l">
              <a:spcBef>
                <a:spcPts val="0"/>
              </a:spcBef>
              <a:buSzPct val="100000"/>
              <a:defRPr sz="1100"/>
            </a:lvl6pPr>
            <a:lvl7pPr indent="0" marL="2057400" marR="0" rtl="0" algn="l">
              <a:spcBef>
                <a:spcPts val="0"/>
              </a:spcBef>
              <a:buSzPct val="100000"/>
              <a:defRPr sz="1100"/>
            </a:lvl7pPr>
            <a:lvl8pPr indent="0" marL="2400300" marR="0" rtl="0" algn="l">
              <a:spcBef>
                <a:spcPts val="0"/>
              </a:spcBef>
              <a:buSzPct val="100000"/>
              <a:defRPr sz="1100"/>
            </a:lvl8pPr>
            <a:lvl9pPr indent="0" marL="2743200" marR="0" rtl="0" algn="l">
              <a:spcBef>
                <a:spcPts val="0"/>
              </a:spcBef>
              <a:buSzPct val="100000"/>
              <a:defRPr sz="11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7373078" y="4836320"/>
            <a:ext cx="8574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913448" y="1371600"/>
            <a:ext cx="7316999" cy="3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88900" marL="203200" marR="0" rtl="0" algn="l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100000"/>
              <a:buFont typeface="Arial"/>
              <a:buChar char="•"/>
              <a:defRPr sz="1100"/>
            </a:lvl1pPr>
            <a:lvl2pPr indent="-101600" marL="381000" marR="0" rtl="0" algn="l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100"/>
            </a:lvl2pPr>
            <a:lvl3pPr indent="-101600" marL="546100" marR="0" rtl="0" algn="l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100"/>
            </a:lvl3pPr>
            <a:lvl4pPr indent="-114300" marL="723900" marR="0" rtl="0" algn="l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100"/>
            </a:lvl4pPr>
            <a:lvl5pPr indent="-114300" marL="889000" marR="0" rtl="0" algn="l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100"/>
            </a:lvl5pPr>
            <a:lvl6pPr indent="-114300" marL="1066800" marR="0" rtl="0" algn="l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100"/>
            </a:lvl6pPr>
            <a:lvl7pPr indent="-114300" marL="1231900" marR="0" rtl="0" algn="l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100"/>
            </a:lvl7pPr>
            <a:lvl8pPr indent="-114300" marL="1409700" marR="0" rtl="0" algn="l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100"/>
            </a:lvl8pPr>
            <a:lvl9pPr indent="-114300" marL="1574800" marR="0" rtl="0" algn="l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100"/>
            </a:lvl9pPr>
          </a:lstStyle>
          <a:p/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13448" y="205978"/>
            <a:ext cx="7316999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marL="0" marR="0" rt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Calibri"/>
              <a:buNone/>
              <a:defRPr sz="1100"/>
            </a:lvl1pPr>
            <a:lvl2pPr indent="0" marL="0" marR="0" rtl="0" algn="l">
              <a:spcBef>
                <a:spcPts val="0"/>
              </a:spcBef>
              <a:buSzPct val="100000"/>
              <a:defRPr sz="1100"/>
            </a:lvl2pPr>
            <a:lvl3pPr indent="0" marL="0" marR="0" rtl="0" algn="l">
              <a:spcBef>
                <a:spcPts val="0"/>
              </a:spcBef>
              <a:buSzPct val="100000"/>
              <a:defRPr sz="1100"/>
            </a:lvl3pPr>
            <a:lvl4pPr indent="0" marL="0" marR="0" rtl="0" algn="l">
              <a:spcBef>
                <a:spcPts val="0"/>
              </a:spcBef>
              <a:buSzPct val="100000"/>
              <a:defRPr sz="1100"/>
            </a:lvl4pPr>
            <a:lvl5pPr indent="0" marL="0" marR="0" rtl="0" algn="l">
              <a:spcBef>
                <a:spcPts val="0"/>
              </a:spcBef>
              <a:buSzPct val="100000"/>
              <a:defRPr sz="1100"/>
            </a:lvl5pPr>
            <a:lvl6pPr indent="0" marL="0" marR="0" rtl="0" algn="l">
              <a:spcBef>
                <a:spcPts val="0"/>
              </a:spcBef>
              <a:buSzPct val="100000"/>
              <a:defRPr sz="1100"/>
            </a:lvl6pPr>
            <a:lvl7pPr indent="0" marL="0" marR="0" rtl="0" algn="l">
              <a:spcBef>
                <a:spcPts val="0"/>
              </a:spcBef>
              <a:buSzPct val="100000"/>
              <a:defRPr sz="1100"/>
            </a:lvl7pPr>
            <a:lvl8pPr indent="0" marL="0" marR="0" rtl="0" algn="l">
              <a:spcBef>
                <a:spcPts val="0"/>
              </a:spcBef>
              <a:buSzPct val="100000"/>
              <a:defRPr sz="1100"/>
            </a:lvl8pPr>
            <a:lvl9pPr indent="0" marL="0" marR="0" rtl="0" algn="l">
              <a:spcBef>
                <a:spcPts val="0"/>
              </a:spcBef>
              <a:buSzPct val="100000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3" Type="http://schemas.openxmlformats.org/officeDocument/2006/relationships/image" Target="../media/image05.gif"/></Relationships>
</file>

<file path=ppt/slides/_rels/slide1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3" Type="http://schemas.openxmlformats.org/officeDocument/2006/relationships/image" Target="../media/image07.jpg"/></Relationships>
</file>

<file path=ppt/slides/_rels/slide1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09.jpg"/><Relationship Id="rId3" Type="http://schemas.openxmlformats.org/officeDocument/2006/relationships/image" Target="../media/image06.jpg"/><Relationship Id="rId6" Type="http://schemas.openxmlformats.org/officeDocument/2006/relationships/image" Target="../media/image10.jpg"/><Relationship Id="rId5" Type="http://schemas.openxmlformats.org/officeDocument/2006/relationships/image" Target="../media/image08.png"/></Relationships>
</file>

<file path=ppt/slides/_rels/slide1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Relationship Id="rId3" Type="http://schemas.openxmlformats.org/officeDocument/2006/relationships/image" Target="../media/image13.jpg"/><Relationship Id="rId6" Type="http://schemas.openxmlformats.org/officeDocument/2006/relationships/image" Target="../media/image11.jpg"/><Relationship Id="rId5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Relationship Id="rId3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Relationship Id="rId3" Type="http://schemas.openxmlformats.org/officeDocument/2006/relationships/image" Target="../media/image17.jpg"/></Relationships>
</file>

<file path=ppt/slides/_rels/slide1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Relationship Id="rId3" Type="http://schemas.openxmlformats.org/officeDocument/2006/relationships/image" Target="../media/image19.jpg"/></Relationships>
</file>

<file path=ppt/slides/_rels/slide1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3" Type="http://schemas.openxmlformats.org/officeDocument/2006/relationships/image" Target="../media/image04.png"/></Relationships>
</file>

<file path=ppt/slides/_rels/slide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3" Type="http://schemas.openxmlformats.org/officeDocument/2006/relationships/image" Target="../media/image01.png"/></Relationships>
</file>

<file path=ppt/slides/_rels/slide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3" Type="http://schemas.openxmlformats.org/officeDocument/2006/relationships/image" Target="../media/image02.png"/></Relationships>
</file>

<file path=ppt/slides/_rels/slide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3" Type="http://schemas.openxmlformats.org/officeDocument/2006/relationships/image" Target="../media/image00.png"/></Relationships>
</file>

<file path=ppt/slides/_rels/slide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idx="1" type="subTitle"/>
          </p:nvPr>
        </p:nvSpPr>
        <p:spPr>
          <a:xfrm>
            <a:off x="685800" y="3692289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b="1" lang="en" sz="1800">
                <a:solidFill>
                  <a:srgbClr val="919386"/>
                </a:solidFill>
                <a:latin typeface="Roboto Slab"/>
                <a:ea typeface="Roboto Slab"/>
                <a:cs typeface="Roboto Slab"/>
                <a:sym typeface="Roboto Slab"/>
              </a:rPr>
              <a:t>2015 Conference</a:t>
            </a:r>
          </a:p>
          <a:p>
            <a:pPr rtl="0">
              <a:spcBef>
                <a:spcPts val="0"/>
              </a:spcBef>
              <a:buNone/>
            </a:pPr>
            <a:r>
              <a:rPr b="1" lang="en" sz="1800">
                <a:solidFill>
                  <a:srgbClr val="919386"/>
                </a:solidFill>
                <a:latin typeface="Roboto Slab"/>
                <a:ea typeface="Roboto Slab"/>
                <a:cs typeface="Roboto Slab"/>
                <a:sym typeface="Roboto Slab"/>
              </a:rPr>
              <a:t>April 10-12, 2015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919386"/>
                </a:solidFill>
                <a:latin typeface="Roboto Slab"/>
                <a:ea typeface="Roboto Slab"/>
                <a:cs typeface="Roboto Slab"/>
                <a:sym typeface="Roboto Slab"/>
              </a:rPr>
              <a:t>Art Institute of Portland</a:t>
            </a:r>
          </a:p>
        </p:txBody>
      </p:sp>
      <p:cxnSp>
        <p:nvCxnSpPr>
          <p:cNvPr id="107" name="Shape 107"/>
          <p:cNvCxnSpPr/>
          <p:nvPr/>
        </p:nvCxnSpPr>
        <p:spPr>
          <a:xfrm>
            <a:off x="1113750" y="3437350"/>
            <a:ext cx="6916500" cy="0"/>
          </a:xfrm>
          <a:prstGeom prst="straightConnector1">
            <a:avLst/>
          </a:prstGeom>
          <a:noFill/>
          <a:ln cap="flat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537" y="983650"/>
            <a:ext cx="5956925" cy="212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hape 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9637" y="0"/>
            <a:ext cx="6824699" cy="51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 txBox="1"/>
          <p:nvPr/>
        </p:nvSpPr>
        <p:spPr>
          <a:xfrm>
            <a:off x="1828084" y="828225"/>
            <a:ext cx="830099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baseline="0" i="0" lang="en" sz="18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Man</a:t>
            </a:r>
          </a:p>
        </p:txBody>
      </p:sp>
      <p:sp>
        <p:nvSpPr>
          <p:cNvPr id="162" name="Shape 162"/>
          <p:cNvSpPr txBox="1"/>
          <p:nvPr/>
        </p:nvSpPr>
        <p:spPr>
          <a:xfrm>
            <a:off x="2575421" y="783712"/>
            <a:ext cx="830099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baseline="0" i="0" lang="en" sz="18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Man</a:t>
            </a:r>
          </a:p>
        </p:txBody>
      </p:sp>
      <p:sp>
        <p:nvSpPr>
          <p:cNvPr id="163" name="Shape 163"/>
          <p:cNvSpPr txBox="1"/>
          <p:nvPr/>
        </p:nvSpPr>
        <p:spPr>
          <a:xfrm>
            <a:off x="3352481" y="799205"/>
            <a:ext cx="830099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baseline="0" i="0" lang="en" sz="18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Man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5138694" y="543890"/>
            <a:ext cx="830099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baseline="0" i="0" lang="en" sz="18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Man</a:t>
            </a:r>
          </a:p>
        </p:txBody>
      </p:sp>
      <p:sp>
        <p:nvSpPr>
          <p:cNvPr id="165" name="Shape 165"/>
          <p:cNvSpPr txBox="1"/>
          <p:nvPr/>
        </p:nvSpPr>
        <p:spPr>
          <a:xfrm>
            <a:off x="5759885" y="431765"/>
            <a:ext cx="830099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baseline="0" i="0" lang="en" sz="18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Man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6515224" y="268330"/>
            <a:ext cx="7512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baseline="0" i="0" lang="en" sz="18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Man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5469239" y="3970370"/>
            <a:ext cx="16599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baseline="0" i="0" lang="en" sz="18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Catherine</a:t>
            </a:r>
          </a:p>
        </p:txBody>
      </p:sp>
      <p:sp>
        <p:nvSpPr>
          <p:cNvPr id="168" name="Shape 168"/>
          <p:cNvSpPr/>
          <p:nvPr/>
        </p:nvSpPr>
        <p:spPr>
          <a:xfrm rot="-8100000">
            <a:off x="4853959" y="3932398"/>
            <a:ext cx="569362" cy="27746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w="107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Shape 169"/>
          <p:cNvSpPr txBox="1"/>
          <p:nvPr/>
        </p:nvSpPr>
        <p:spPr>
          <a:xfrm>
            <a:off x="4009117" y="941625"/>
            <a:ext cx="830099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baseline="0" i="0" lang="en" sz="18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Man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x="1317254" y="4454591"/>
            <a:ext cx="6670799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12700" lvl="0" marL="3810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b="0" baseline="0" i="0" lang="en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Perry Eising // ACT-W Conference, Portland, Oregon 04/12/2015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1430839" y="2702937"/>
            <a:ext cx="6342299" cy="55919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SzPct val="25000"/>
              <a:buFont typeface="Questrial"/>
              <a:buNone/>
            </a:pPr>
            <a:r>
              <a:rPr b="1" baseline="0" i="0" lang="en" sz="2600" u="none" cap="none" strike="noStrik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NO EXPERIENCE NECESSARY</a:t>
            </a: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idx="1" type="body"/>
          </p:nvPr>
        </p:nvSpPr>
        <p:spPr>
          <a:xfrm>
            <a:off x="1102358" y="1371599"/>
            <a:ext cx="3778200" cy="3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88900" lvl="0" marL="20320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0" marL="203200" marR="0" rtl="0" algn="l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/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Shape 178"/>
          <p:cNvSpPr txBox="1"/>
          <p:nvPr>
            <p:ph type="title"/>
          </p:nvPr>
        </p:nvSpPr>
        <p:spPr>
          <a:xfrm>
            <a:off x="913448" y="205978"/>
            <a:ext cx="7316999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b="0" baseline="0" i="0" lang="en" sz="3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1999</a:t>
            </a:r>
          </a:p>
        </p:txBody>
      </p:sp>
      <p:sp>
        <p:nvSpPr>
          <p:cNvPr id="179" name="Shape 179"/>
          <p:cNvSpPr/>
          <p:nvPr/>
        </p:nvSpPr>
        <p:spPr>
          <a:xfrm>
            <a:off x="5543802" y="971550"/>
            <a:ext cx="2042400" cy="20516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Shape 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2703" y="257103"/>
            <a:ext cx="2500500" cy="3166500"/>
          </a:xfrm>
          <a:prstGeom prst="rect">
            <a:avLst/>
          </a:prstGeom>
          <a:solidFill>
            <a:srgbClr val="EEEEEE"/>
          </a:solidFill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92933" y="234695"/>
            <a:ext cx="2578800" cy="1739999"/>
          </a:xfrm>
          <a:prstGeom prst="rect">
            <a:avLst/>
          </a:prstGeom>
          <a:noFill/>
          <a:ln cap="sq" w="190500">
            <a:solidFill>
              <a:srgbClr val="C8C6BD"/>
            </a:solidFill>
            <a:prstDash val="solid"/>
            <a:miter/>
            <a:headEnd len="med" w="med" type="none"/>
            <a:tailEnd len="med" w="med" type="none"/>
          </a:ln>
        </p:spPr>
      </p:pic>
      <p:pic>
        <p:nvPicPr>
          <p:cNvPr id="182" name="Shape 1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23501" y="3586817"/>
            <a:ext cx="1413599" cy="141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1613" y="2286000"/>
            <a:ext cx="3805499" cy="2628899"/>
          </a:xfrm>
          <a:prstGeom prst="rect">
            <a:avLst/>
          </a:prstGeom>
          <a:solidFill>
            <a:srgbClr val="EEEEEE"/>
          </a:solidFill>
          <a:ln cap="sq" w="889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170303" y="-267675"/>
            <a:ext cx="7316999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b="0" baseline="0" i="0" lang="en" sz="3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1969</a:t>
            </a:r>
          </a:p>
        </p:txBody>
      </p:sp>
      <p:sp>
        <p:nvSpPr>
          <p:cNvPr id="190" name="Shape 190"/>
          <p:cNvSpPr/>
          <p:nvPr/>
        </p:nvSpPr>
        <p:spPr>
          <a:xfrm>
            <a:off x="5543802" y="971550"/>
            <a:ext cx="2042400" cy="20516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Shape 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674" y="726495"/>
            <a:ext cx="3478199" cy="41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61427" y="570792"/>
            <a:ext cx="3733200" cy="247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2999" y="863450"/>
            <a:ext cx="3360000" cy="42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77284" y="964055"/>
            <a:ext cx="3998100" cy="394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hape 2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633" y="342900"/>
            <a:ext cx="4202099" cy="447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99579" y="1095626"/>
            <a:ext cx="6859800" cy="239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279855" y="164507"/>
            <a:ext cx="6651899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b="0" baseline="0" i="0" lang="en" sz="3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1969</a:t>
            </a:r>
          </a:p>
        </p:txBody>
      </p:sp>
      <p:sp>
        <p:nvSpPr>
          <p:cNvPr id="208" name="Shape 208"/>
          <p:cNvSpPr/>
          <p:nvPr/>
        </p:nvSpPr>
        <p:spPr>
          <a:xfrm>
            <a:off x="6908801" y="971550"/>
            <a:ext cx="2042400" cy="20516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Shape 20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5095" y="114300"/>
            <a:ext cx="7466099" cy="494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6190" y="205978"/>
            <a:ext cx="1827600" cy="4661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/>
          <p:nvPr/>
        </p:nvSpPr>
        <p:spPr>
          <a:xfrm flipH="1" rot="890061">
            <a:off x="4275531" y="338728"/>
            <a:ext cx="1426029" cy="507486"/>
          </a:xfrm>
          <a:prstGeom prst="lef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rgbClr val="AEABAB"/>
          </a:solidFill>
          <a:ln cap="flat" w="10775">
            <a:solidFill>
              <a:srgbClr val="C55A1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" sz="1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Not my mum</a:t>
            </a:r>
          </a:p>
        </p:txBody>
      </p:sp>
      <p:sp>
        <p:nvSpPr>
          <p:cNvPr id="212" name="Shape 212"/>
          <p:cNvSpPr txBox="1"/>
          <p:nvPr/>
        </p:nvSpPr>
        <p:spPr>
          <a:xfrm rot="1356695">
            <a:off x="3212819" y="3979405"/>
            <a:ext cx="2076299" cy="31846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Shape 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633" y="228600"/>
            <a:ext cx="5550300" cy="3692999"/>
          </a:xfrm>
          <a:prstGeom prst="rect">
            <a:avLst/>
          </a:prstGeom>
          <a:solidFill>
            <a:srgbClr val="EEEEEE"/>
          </a:solidFill>
          <a:ln cap="sq" w="889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pic>
      <p:pic>
        <p:nvPicPr>
          <p:cNvPr id="219" name="Shape 2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0399" y="220250"/>
            <a:ext cx="2727750" cy="470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/>
        </p:nvSpPr>
        <p:spPr>
          <a:xfrm>
            <a:off x="1027776" y="2628900"/>
            <a:ext cx="6402600" cy="16202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baseline="0" i="0" lang="e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Thanks for listening! Get in touch: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b="0" baseline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Perry Eising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Twitter:@perrysetgo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Email: hello@perrysetgo.com</a:t>
            </a:r>
          </a:p>
        </p:txBody>
      </p:sp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/>
        </p:nvSpPr>
        <p:spPr>
          <a:xfrm>
            <a:off x="0" y="1098600"/>
            <a:ext cx="9144000" cy="3395699"/>
          </a:xfrm>
          <a:prstGeom prst="rect">
            <a:avLst/>
          </a:prstGeom>
          <a:solidFill>
            <a:srgbClr val="49C3C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2" name="Shape 232"/>
          <p:cNvSpPr txBox="1"/>
          <p:nvPr>
            <p:ph type="title"/>
          </p:nvPr>
        </p:nvSpPr>
        <p:spPr>
          <a:xfrm>
            <a:off x="457200" y="1000050"/>
            <a:ext cx="8229600" cy="231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lang="en" sz="6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Agile: A Cautionary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6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Tale</a:t>
            </a:r>
          </a:p>
        </p:txBody>
      </p:sp>
      <p:sp>
        <p:nvSpPr>
          <p:cNvPr id="233" name="Shape 233"/>
          <p:cNvSpPr txBox="1"/>
          <p:nvPr/>
        </p:nvSpPr>
        <p:spPr>
          <a:xfrm>
            <a:off x="5927200" y="3314125"/>
            <a:ext cx="2926499" cy="1037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KRISTIN TOTH SMITH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/>
        </p:nvSpPr>
        <p:spPr>
          <a:xfrm>
            <a:off x="0" y="1098600"/>
            <a:ext cx="9144000" cy="3395699"/>
          </a:xfrm>
          <a:prstGeom prst="rect">
            <a:avLst/>
          </a:prstGeom>
          <a:solidFill>
            <a:srgbClr val="49C3C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 txBox="1"/>
          <p:nvPr>
            <p:ph type="title"/>
          </p:nvPr>
        </p:nvSpPr>
        <p:spPr>
          <a:xfrm>
            <a:off x="457200" y="1000050"/>
            <a:ext cx="8229600" cy="231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lang="en" sz="6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Keep Yourself,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6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Change Your Company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5927200" y="3314125"/>
            <a:ext cx="2926499" cy="1037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DINA MOY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737" y="189237"/>
            <a:ext cx="8454525" cy="476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457200" y="113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Lightning Talks</a:t>
            </a:r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386375" y="1576850"/>
            <a:ext cx="8368200" cy="296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 sz="2000"/>
              <a:t>Telling Stories, Building Technologies - Amelia Abreu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 sz="2000"/>
              <a:t>Work Outreach Balance - Jennifer Davidson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 sz="2000"/>
              <a:t>In '69: No Experience Necessary - Perry Eising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 sz="2000"/>
              <a:t>Agile: A Cautionary Tale - Kristin Toth Smith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 sz="2000"/>
              <a:t>Keep Yourself - Change Your Company - Dina Moy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 sz="2000"/>
              <a:t>Trans-inclusivity and Trans Women’s Tech Experience - Brook Shelly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0" y="1098600"/>
            <a:ext cx="9144000" cy="3395699"/>
          </a:xfrm>
          <a:prstGeom prst="rect">
            <a:avLst/>
          </a:prstGeom>
          <a:solidFill>
            <a:srgbClr val="49C3C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 txBox="1"/>
          <p:nvPr>
            <p:ph type="title"/>
          </p:nvPr>
        </p:nvSpPr>
        <p:spPr>
          <a:xfrm>
            <a:off x="457200" y="1000050"/>
            <a:ext cx="8229600" cy="231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lang="en" sz="6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Telling Stories,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6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Building Technologies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x="5927200" y="3314125"/>
            <a:ext cx="2926499" cy="1037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AMELIA ABREU 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ameliaabreu.com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@ameliaabreu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774" y="152400"/>
            <a:ext cx="6512450" cy="503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382" y="152400"/>
            <a:ext cx="6457235" cy="499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382" y="152400"/>
            <a:ext cx="6457235" cy="499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382" y="152400"/>
            <a:ext cx="6457235" cy="499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/>
        </p:nvSpPr>
        <p:spPr>
          <a:xfrm>
            <a:off x="0" y="1098600"/>
            <a:ext cx="9144000" cy="3395699"/>
          </a:xfrm>
          <a:prstGeom prst="rect">
            <a:avLst/>
          </a:prstGeom>
          <a:solidFill>
            <a:srgbClr val="49C3C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" name="Shape 147"/>
          <p:cNvSpPr txBox="1"/>
          <p:nvPr>
            <p:ph type="title"/>
          </p:nvPr>
        </p:nvSpPr>
        <p:spPr>
          <a:xfrm>
            <a:off x="457200" y="1000050"/>
            <a:ext cx="8229600" cy="231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lang="en" sz="6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Work Outreach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6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Balance</a:t>
            </a:r>
          </a:p>
        </p:txBody>
      </p:sp>
      <p:sp>
        <p:nvSpPr>
          <p:cNvPr id="148" name="Shape 148"/>
          <p:cNvSpPr txBox="1"/>
          <p:nvPr/>
        </p:nvSpPr>
        <p:spPr>
          <a:xfrm>
            <a:off x="5927200" y="3314125"/>
            <a:ext cx="2926499" cy="1037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JENNIFER DAVIDSON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/>
        </p:nvSpPr>
        <p:spPr>
          <a:xfrm>
            <a:off x="0" y="1098600"/>
            <a:ext cx="9144000" cy="3395699"/>
          </a:xfrm>
          <a:prstGeom prst="rect">
            <a:avLst/>
          </a:prstGeom>
          <a:solidFill>
            <a:srgbClr val="49C3C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" name="Shape 154"/>
          <p:cNvSpPr txBox="1"/>
          <p:nvPr>
            <p:ph type="title"/>
          </p:nvPr>
        </p:nvSpPr>
        <p:spPr>
          <a:xfrm>
            <a:off x="457200" y="1000050"/>
            <a:ext cx="8229600" cy="231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lang="en" sz="6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In ‘69:</a:t>
            </a:r>
          </a:p>
          <a:p>
            <a:pPr rtl="0" algn="ctr">
              <a:spcBef>
                <a:spcPts val="0"/>
              </a:spcBef>
              <a:buNone/>
            </a:pPr>
            <a:r>
              <a:rPr lang="en" sz="6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No Experience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6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Necessary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5927200" y="3314125"/>
            <a:ext cx="2926499" cy="1037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PERRY EISING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4.xml><?xml version="1.0" encoding="utf-8"?>
<a:theme xmlns:a="http://schemas.openxmlformats.org/drawingml/2006/main" xmlns:r="http://schemas.openxmlformats.org/officeDocument/2006/relationships" name="State history report presentatio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